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2" r:id="rId4"/>
  </p:sldMasterIdLst>
  <p:notesMasterIdLst>
    <p:notesMasterId r:id="rId18"/>
  </p:notesMasterIdLst>
  <p:sldIdLst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4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3639C-C3A7-48B2-832F-8FAF362BB55D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D5C2C-F7D5-4892-AC51-BEE38E6E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k01.com/%E7%A4%BE%E6%9C%83%E6%96%B0%E8%81%9E/236658/%E6%B6%88%E5%A7%94%E6%9C%83-2%E6%AC%BE%E5%AD%95%E5%A9%A6%E7%B6%AD%E4%BB%96%E5%91%BD%E8%A3%9C%E5%85%85%E5%8A%91%E8%91%89%E9%85%B8%E9%87%8F%E9%AB%98-%E9%95%B7%E6%9C%9F%E6%9C%8D%E7%94%A8%E6%88%96%E4%BB%A4%E5%AC%B0%E5%85%92%E8%87%AA%E9%96%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2616F-BD9B-4865-96D5-8EE330490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39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6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k01.com/%E5%8D%B3%E6%99%82%E5%9C%8B%E9%9A%9B/213131/%E7%BE%8E%E5%9C%8B%E7%A0%94%E7%A9%B6-%E5%AD%95%E5%A9%A6%E8%85%B8%E9%81%93%E8%8F%8C%E7%BE%A4%E5%B0%8D%E5%85%92%E7%AB%A5%E6%82%A3%E8%87%AA%E9%96%89%E7%97%87%E9%A2%A8%E9%9A%AA%E6%9C%89%E6%B1%BA%E5%AE%9A%E6%80%A7%E5%BD%B1%E9%9F%B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2616F-BD9B-4865-96D5-8EE330490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39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24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9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4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7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9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8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80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1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5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93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63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02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3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2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3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65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79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6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9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6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71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05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57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91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51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1" cy="4648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>
                <a:solidFill>
                  <a:prstClr val="black"/>
                </a:solidFill>
              </a:rPr>
              <a:pPr/>
              <a:t>10/22/2018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015151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724400"/>
          </a:xfrm>
        </p:spPr>
        <p:txBody>
          <a:bodyPr/>
          <a:lstStyle>
            <a:lvl1pPr>
              <a:defRPr sz="3466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724400"/>
          </a:xfrm>
        </p:spPr>
        <p:txBody>
          <a:bodyPr/>
          <a:lstStyle>
            <a:lvl1pPr>
              <a:defRPr sz="3466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>
                <a:solidFill>
                  <a:prstClr val="black"/>
                </a:solidFill>
              </a:rPr>
              <a:pPr/>
              <a:t>10/22/2018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510029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>
                <a:solidFill>
                  <a:prstClr val="black"/>
                </a:solidFill>
              </a:rPr>
              <a:pPr/>
              <a:t>10/22/2018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00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35871" y="30"/>
            <a:ext cx="7442204" cy="3377919"/>
          </a:xfrm>
          <a:custGeom>
            <a:avLst/>
            <a:gdLst>
              <a:gd name="connsiteX0" fmla="*/ 0 w 7442204"/>
              <a:gd name="connsiteY0" fmla="*/ 0 h 3377918"/>
              <a:gd name="connsiteX1" fmla="*/ 7442204 w 7442204"/>
              <a:gd name="connsiteY1" fmla="*/ 0 h 3377918"/>
              <a:gd name="connsiteX2" fmla="*/ 3721102 w 7442204"/>
              <a:gd name="connsiteY2" fmla="*/ 3377918 h 33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2204" h="3377918">
                <a:moveTo>
                  <a:pt x="0" y="0"/>
                </a:moveTo>
                <a:lnTo>
                  <a:pt x="7442204" y="0"/>
                </a:lnTo>
                <a:lnTo>
                  <a:pt x="3721102" y="33779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35871" y="3480118"/>
            <a:ext cx="7442204" cy="3377919"/>
          </a:xfrm>
          <a:custGeom>
            <a:avLst/>
            <a:gdLst>
              <a:gd name="connsiteX0" fmla="*/ 3721102 w 7442204"/>
              <a:gd name="connsiteY0" fmla="*/ 0 h 3377918"/>
              <a:gd name="connsiteX1" fmla="*/ 7442204 w 7442204"/>
              <a:gd name="connsiteY1" fmla="*/ 3377918 h 3377918"/>
              <a:gd name="connsiteX2" fmla="*/ 0 w 7442204"/>
              <a:gd name="connsiteY2" fmla="*/ 3377918 h 33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2204" h="3377918">
                <a:moveTo>
                  <a:pt x="3721102" y="0"/>
                </a:moveTo>
                <a:lnTo>
                  <a:pt x="7442204" y="3377918"/>
                </a:lnTo>
                <a:lnTo>
                  <a:pt x="0" y="33779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817256" cy="6858003"/>
          </a:xfrm>
          <a:custGeom>
            <a:avLst/>
            <a:gdLst>
              <a:gd name="connsiteX0" fmla="*/ 0 w 3817256"/>
              <a:gd name="connsiteY0" fmla="*/ 0 h 6858003"/>
              <a:gd name="connsiteX1" fmla="*/ 3817256 w 3817256"/>
              <a:gd name="connsiteY1" fmla="*/ 3429002 h 6858003"/>
              <a:gd name="connsiteX2" fmla="*/ 0 w 3817256"/>
              <a:gd name="connsiteY2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7256" h="6858003">
                <a:moveTo>
                  <a:pt x="0" y="0"/>
                </a:moveTo>
                <a:lnTo>
                  <a:pt x="3817256" y="3429002"/>
                </a:lnTo>
                <a:lnTo>
                  <a:pt x="0" y="68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40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A4B2-0C22-4B04-830A-48510321D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74079-9E02-4686-A4A5-E9B026C4E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86" indent="0" algn="ctr">
              <a:buNone/>
              <a:defRPr sz="2000"/>
            </a:lvl2pPr>
            <a:lvl3pPr marL="914171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82F4F-936F-410D-AC52-9F178742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1DD2-A6EB-4266-9C4D-FFC0C7AE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BB9F-93E0-413E-AB84-65EEA27F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85E6-B408-4DC7-9448-68E66471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C4188-9ACF-46B7-973D-61A5F243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25E1-685A-45EF-989A-D1E15DB3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F12D-FC0B-4D7C-8F04-8B23516A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9096C-95CF-4000-8E98-00B918F7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56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3A47-E335-4E74-86D6-5C9DEA37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43A53-BEBA-4740-A5D8-143EDC2A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7E9CE-3189-4B77-A987-F06FC10D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BE13B-634A-4298-8808-FA3E9B88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98B4C-EE2D-4825-BC9A-28AD78ED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4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F500-D39B-4D1D-A04F-2235E9EF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1773-4A5A-4C01-BB3E-FDEB84CD4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1A98C-00D6-4938-A8B7-139025DA9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5F706-1FB1-4591-8F98-0BB50F27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CC1A0-ACCC-4FF4-B8F6-80EF042E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33853-749A-4C39-8653-E8CA2435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8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59ED-08F4-47F3-89B6-CF53553E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52099-0A50-4810-8099-0014BF114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B843A-A550-4CC2-B429-0548F8CE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B5C3F-23AD-432D-AA99-4B56B85E9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C804A-398D-4C44-8619-22D70A332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867B9-120D-419A-9848-08C62060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C5667-EC86-4D4D-95C8-BC839D47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6D489-DCDE-41BF-9C0B-51D55470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308B-8E78-4D45-95AF-DFB25A40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40353-E711-460F-9414-01036A5F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6AF14-6D3F-417B-BF13-FBD4C638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A95A4-7942-465B-B2B8-C148BCBF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1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E3953-3E47-417B-B8D8-812143B7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D859B-3C76-4C22-8CF0-34C43C39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A548C-95A3-41AC-A1CF-B6E66B50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6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D729-AAD0-4B89-B390-06F83FF7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315B-E655-4A04-BC0D-C9D5613B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3F990-90FF-4FAA-894F-41824FBC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1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5E6C0-0DB2-494E-AC2F-92FCB940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0CE0F-2AB2-4FBB-9806-5D5DCACA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90FF2-2109-4601-9587-2B5B5B75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5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1DEE-1E35-4B6A-856A-8B40D3BE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E0AEE-9E5E-497C-A4C6-337F15815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8E879-6F6E-4D2E-A7F9-FFA08F6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1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E0AC1-F6BC-423D-8F78-9B6BC226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1DB7-58FE-4931-BF69-E7167BCF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548B-C574-4216-B9AB-E2DDDA6B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7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D737-C43F-4B4C-881D-28C40F56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7ABD9-93C2-440E-94B3-713133A2D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2276-7C65-497E-B924-3952899B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A4DC-E6F6-40B8-A351-092569E3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5F03-D311-41DC-AF52-803CEA7C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58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43E08-4ED8-4587-808E-909A6E20E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B1227-F63C-4786-805E-97BD3A7E4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CCE94-48CF-4907-B105-CFCE6FD2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50486-8265-43E8-8E69-8EFA36FC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43ECF-A356-4FAE-819D-C3EF6C84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22" indent="0">
              <a:buNone/>
              <a:defRPr sz="2699" b="1"/>
            </a:lvl2pPr>
            <a:lvl3pPr marL="1218655" indent="0">
              <a:buNone/>
              <a:defRPr sz="2399" b="1"/>
            </a:lvl3pPr>
            <a:lvl4pPr marL="1827980" indent="0">
              <a:buNone/>
              <a:defRPr sz="2099" b="1"/>
            </a:lvl4pPr>
            <a:lvl5pPr marL="2437309" indent="0">
              <a:buNone/>
              <a:defRPr sz="2099" b="1"/>
            </a:lvl5pPr>
            <a:lvl6pPr marL="3046630" indent="0">
              <a:buNone/>
              <a:defRPr sz="2099" b="1"/>
            </a:lvl6pPr>
            <a:lvl7pPr marL="3655952" indent="0">
              <a:buNone/>
              <a:defRPr sz="2099" b="1"/>
            </a:lvl7pPr>
            <a:lvl8pPr marL="4265280" indent="0">
              <a:buNone/>
              <a:defRPr sz="2099" b="1"/>
            </a:lvl8pPr>
            <a:lvl9pPr marL="4874606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22" indent="0">
              <a:buNone/>
              <a:defRPr sz="2699" b="1"/>
            </a:lvl2pPr>
            <a:lvl3pPr marL="1218655" indent="0">
              <a:buNone/>
              <a:defRPr sz="2399" b="1"/>
            </a:lvl3pPr>
            <a:lvl4pPr marL="1827980" indent="0">
              <a:buNone/>
              <a:defRPr sz="2099" b="1"/>
            </a:lvl4pPr>
            <a:lvl5pPr marL="2437309" indent="0">
              <a:buNone/>
              <a:defRPr sz="2099" b="1"/>
            </a:lvl5pPr>
            <a:lvl6pPr marL="3046630" indent="0">
              <a:buNone/>
              <a:defRPr sz="2099" b="1"/>
            </a:lvl6pPr>
            <a:lvl7pPr marL="3655952" indent="0">
              <a:buNone/>
              <a:defRPr sz="2099" b="1"/>
            </a:lvl7pPr>
            <a:lvl8pPr marL="4265280" indent="0">
              <a:buNone/>
              <a:defRPr sz="2099" b="1"/>
            </a:lvl8pPr>
            <a:lvl9pPr marL="4874606" indent="0">
              <a:buNone/>
              <a:defRPr sz="20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7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22" indent="0">
              <a:buNone/>
              <a:defRPr sz="1600"/>
            </a:lvl2pPr>
            <a:lvl3pPr marL="1218655" indent="0">
              <a:buNone/>
              <a:defRPr sz="1300"/>
            </a:lvl3pPr>
            <a:lvl4pPr marL="1827980" indent="0">
              <a:buNone/>
              <a:defRPr sz="1200"/>
            </a:lvl4pPr>
            <a:lvl5pPr marL="2437309" indent="0">
              <a:buNone/>
              <a:defRPr sz="1200"/>
            </a:lvl5pPr>
            <a:lvl6pPr marL="3046630" indent="0">
              <a:buNone/>
              <a:defRPr sz="1200"/>
            </a:lvl6pPr>
            <a:lvl7pPr marL="3655952" indent="0">
              <a:buNone/>
              <a:defRPr sz="1200"/>
            </a:lvl7pPr>
            <a:lvl8pPr marL="4265280" indent="0">
              <a:buNone/>
              <a:defRPr sz="1200"/>
            </a:lvl8pPr>
            <a:lvl9pPr marL="48746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4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322" indent="0">
              <a:buNone/>
              <a:defRPr sz="3699"/>
            </a:lvl2pPr>
            <a:lvl3pPr marL="1218655" indent="0">
              <a:buNone/>
              <a:defRPr sz="3199"/>
            </a:lvl3pPr>
            <a:lvl4pPr marL="1827980" indent="0">
              <a:buNone/>
              <a:defRPr sz="2699"/>
            </a:lvl4pPr>
            <a:lvl5pPr marL="2437309" indent="0">
              <a:buNone/>
              <a:defRPr sz="2699"/>
            </a:lvl5pPr>
            <a:lvl6pPr marL="3046630" indent="0">
              <a:buNone/>
              <a:defRPr sz="2699"/>
            </a:lvl6pPr>
            <a:lvl7pPr marL="3655952" indent="0">
              <a:buNone/>
              <a:defRPr sz="2699"/>
            </a:lvl7pPr>
            <a:lvl8pPr marL="4265280" indent="0">
              <a:buNone/>
              <a:defRPr sz="2699"/>
            </a:lvl8pPr>
            <a:lvl9pPr marL="4874606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5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22" indent="0">
              <a:buNone/>
              <a:defRPr sz="1600"/>
            </a:lvl2pPr>
            <a:lvl3pPr marL="1218655" indent="0">
              <a:buNone/>
              <a:defRPr sz="1300"/>
            </a:lvl3pPr>
            <a:lvl4pPr marL="1827980" indent="0">
              <a:buNone/>
              <a:defRPr sz="1200"/>
            </a:lvl4pPr>
            <a:lvl5pPr marL="2437309" indent="0">
              <a:buNone/>
              <a:defRPr sz="1200"/>
            </a:lvl5pPr>
            <a:lvl6pPr marL="3046630" indent="0">
              <a:buNone/>
              <a:defRPr sz="1200"/>
            </a:lvl6pPr>
            <a:lvl7pPr marL="3655952" indent="0">
              <a:buNone/>
              <a:defRPr sz="1200"/>
            </a:lvl7pPr>
            <a:lvl8pPr marL="4265280" indent="0">
              <a:buNone/>
              <a:defRPr sz="1200"/>
            </a:lvl8pPr>
            <a:lvl9pPr marL="48746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22"/>
            <a:fld id="{FA9B32F8-2FCB-0140-9773-74C829747A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22"/>
              <a:t>10/22/2018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2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322"/>
            <a:fld id="{FA9C2AA4-3655-E846-A08B-934A695DE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32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7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322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2" indent="-456992" algn="l" defTabSz="609322" rtl="0" eaLnBrk="1" latinLnBrk="0" hangingPunct="1">
        <a:spcBef>
          <a:spcPct val="20000"/>
        </a:spcBef>
        <a:buFont typeface="Arial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159" indent="-380830" algn="l" defTabSz="609322" rtl="0" eaLnBrk="1" latinLnBrk="0" hangingPunct="1">
        <a:spcBef>
          <a:spcPct val="20000"/>
        </a:spcBef>
        <a:buFont typeface="Arial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316" indent="-304660" algn="l" defTabSz="609322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640" indent="-304660" algn="l" defTabSz="609322" rtl="0" eaLnBrk="1" latinLnBrk="0" hangingPunct="1">
        <a:spcBef>
          <a:spcPct val="20000"/>
        </a:spcBef>
        <a:buFont typeface="Arial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1969" indent="-304660" algn="l" defTabSz="609322" rtl="0" eaLnBrk="1" latinLnBrk="0" hangingPunct="1">
        <a:spcBef>
          <a:spcPct val="20000"/>
        </a:spcBef>
        <a:buFont typeface="Arial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290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0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5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0" indent="-304660" algn="l" defTabSz="609322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22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655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309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952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6" algn="l" defTabSz="609322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32F8-2FCB-0140-9773-74C829747A4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2AA4-3655-E846-A08B-934A695D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448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609448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609448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609448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609448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609448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1EEFD08D-EDF9-44C4-80B7-B4B058810C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10/22/2018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BAB4D6F7-6F44-4631-A58C-FA9C5E991E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B3801-8062-4459-B677-09F1CD16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C34AF-BF44-45BE-B962-A4123375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E25B9-BF09-47B6-BBB6-A58C9CBF1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7458-1A67-418F-9C67-8858B9A1DBB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6130-195B-4AA2-8649-7BEEF9A6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2AAFD-B18F-4BC5-ADCE-A78E0623B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64F5-D1AB-4A59-895A-B92805A0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" y="893"/>
            <a:ext cx="9146948" cy="6856214"/>
          </a:xfrm>
          <a:prstGeom prst="rect">
            <a:avLst/>
          </a:prstGeom>
          <a:solidFill>
            <a:srgbClr val="A8A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8307" y="736669"/>
            <a:ext cx="3386334" cy="3386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547" y="894"/>
            <a:ext cx="3041878" cy="685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89" y="5028784"/>
            <a:ext cx="8303637" cy="1076935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1218714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全因每個孩子都是奇妙恩典</a:t>
            </a:r>
            <a:r>
              <a:rPr 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。</a:t>
            </a:r>
            <a:r>
              <a:rPr lang="zh-TW" alt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獲兒科醫生認可</a:t>
            </a:r>
            <a:r>
              <a:rPr lang="en-US" altLang="zh-TW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*</a:t>
            </a:r>
            <a:r>
              <a:rPr lang="zh-TW" alt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，每位母親都喜愛</a:t>
            </a:r>
            <a:r>
              <a:rPr 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489" y="6318648"/>
            <a:ext cx="8303637" cy="420538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914058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*DNA Miracles</a:t>
            </a:r>
            <a:r>
              <a:rPr lang="ja-JP" altLang="en-US" sz="2133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奇妙系列被美國</a:t>
            </a:r>
            <a:r>
              <a:rPr lang="zh-TW" altLang="en-US" sz="2133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兒科醫生認可。</a:t>
            </a:r>
            <a:endParaRPr lang="en-US" sz="2133" dirty="0">
              <a:solidFill>
                <a:prstClr val="white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5" y="1076887"/>
            <a:ext cx="2672165" cy="27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DNA MIRACLES®</a:t>
            </a:r>
            <a:r>
              <a:rPr lang="ja-JP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奇妙系列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益生菌</a:t>
            </a:r>
            <a:endParaRPr 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3" y="893"/>
            <a:ext cx="685621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70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2045" y="2455169"/>
            <a:ext cx="2881043" cy="2700583"/>
          </a:xfrm>
          <a:prstGeom prst="rect">
            <a:avLst/>
          </a:prstGeom>
        </p:spPr>
      </p:pic>
      <p:pic>
        <p:nvPicPr>
          <p:cNvPr id="5" name="Picture 4" descr="IMG_07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343" y="3477999"/>
            <a:ext cx="2981834" cy="27950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4736" y="457974"/>
            <a:ext cx="11782531" cy="114270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DNA MIRACLES®</a:t>
            </a:r>
            <a:r>
              <a:rPr lang="ja-JP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天然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抗敏護膚膏、</a:t>
            </a: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</a:b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舒緩膏、潤膚乳液</a:t>
            </a:r>
            <a:endParaRPr 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" name="Picture 6" descr="IMG_07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580" y="1702251"/>
            <a:ext cx="2716951" cy="37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1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30" y="457974"/>
            <a:ext cx="10969943" cy="1142702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</a:rPr>
              <a:t>DNA MIRACLES ISOTONIX OPC-3</a:t>
            </a:r>
            <a:r>
              <a:rPr lang="ja-JP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沖飲、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</a:rPr>
              <a:t>免疫力沖飲</a:t>
            </a:r>
            <a:endParaRPr lang="en-US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1"/>
          <a:stretch/>
        </p:blipFill>
        <p:spPr>
          <a:xfrm>
            <a:off x="4166103" y="1742908"/>
            <a:ext cx="3453500" cy="51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2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" y="893"/>
            <a:ext cx="9146948" cy="6856214"/>
          </a:xfrm>
          <a:prstGeom prst="rect">
            <a:avLst/>
          </a:prstGeom>
          <a:solidFill>
            <a:srgbClr val="A8AD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8307" y="736669"/>
            <a:ext cx="3386334" cy="3386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609306"/>
            <a:endParaRPr lang="en-US" sz="19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8547" y="894"/>
            <a:ext cx="3041878" cy="685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89" y="5028784"/>
            <a:ext cx="8303637" cy="1076935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1218714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全因每個孩子都是奇妙恩典</a:t>
            </a:r>
            <a:r>
              <a:rPr 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。</a:t>
            </a:r>
            <a:r>
              <a:rPr lang="zh-TW" alt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獲兒科醫生認可</a:t>
            </a:r>
            <a:r>
              <a:rPr lang="en-US" altLang="zh-TW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*</a:t>
            </a:r>
            <a:r>
              <a:rPr lang="zh-TW" alt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，每位母親都喜愛</a:t>
            </a:r>
            <a:r>
              <a:rPr lang="en-US" sz="3199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489" y="6318648"/>
            <a:ext cx="8303637" cy="420538"/>
          </a:xfrm>
          <a:prstGeom prst="rect">
            <a:avLst/>
          </a:prstGeom>
          <a:noFill/>
        </p:spPr>
        <p:txBody>
          <a:bodyPr wrap="square" lIns="91403" tIns="45707" rIns="91403" bIns="45707" rtlCol="0">
            <a:spAutoFit/>
          </a:bodyPr>
          <a:lstStyle/>
          <a:p>
            <a:pPr defTabSz="914058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*DNA Miracles</a:t>
            </a:r>
            <a:r>
              <a:rPr lang="ja-JP" altLang="en-US" sz="2133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奇妙系列被美國</a:t>
            </a:r>
            <a:r>
              <a:rPr lang="zh-TW" altLang="en-US" sz="2133" dirty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兒科醫生認可。</a:t>
            </a:r>
            <a:endParaRPr lang="en-US" sz="2133" dirty="0">
              <a:solidFill>
                <a:prstClr val="white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5" y="1076887"/>
            <a:ext cx="2672165" cy="27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4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7" y="87984"/>
            <a:ext cx="5465926" cy="356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0" y="3663625"/>
            <a:ext cx="9154315" cy="3110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8" y="6306151"/>
            <a:ext cx="12612049" cy="74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1066" dirty="0">
                <a:solidFill>
                  <a:prstClr val="black"/>
                </a:solidFill>
                <a:latin typeface="Calibri"/>
              </a:rPr>
              <a:t>Source: https://www.hk01.com/%E7%A4%BE%E6%9C%83%E6%96%B0%E8%81%9E/236658/%E6%B6%88%E5%A7%94%E6%9C%83-2%E6%AC%BE%E5%AD%95%E5%A9%A6%E7%B6%AD%E4%BB%96%E5%91%BD%E8%A3%9C%E5%85%85%E5%8A%91%E8%91%89%E9%85%B8%E9%87%8F%E9%AB%98-%E9%95%B7%E6%9C%9F%E6%9C%8D%E7%94%A8%E6%88%96%E4%BB%A4%E5%AC%B0%E5%85%92%E8%87%AA%E9%96%89</a:t>
            </a:r>
          </a:p>
          <a:p>
            <a:pPr defTabSz="1218355"/>
            <a:endParaRPr lang="en-US" sz="1066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09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en-US" sz="4799" dirty="0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ISOTONIX®</a:t>
            </a:r>
            <a:r>
              <a:rPr lang="zh-TW" altLang="en-US" sz="4799" dirty="0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孕婦綜合維他命沖飲</a:t>
            </a:r>
            <a:endParaRPr lang="en-US" sz="4799" dirty="0">
              <a:solidFill>
                <a:srgbClr val="7030A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4735" y="1962109"/>
            <a:ext cx="7110148" cy="2279480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625154">
              <a:lnSpc>
                <a:spcPct val="100000"/>
              </a:lnSpc>
              <a:spcBef>
                <a:spcPts val="0"/>
              </a:spcBef>
            </a:pPr>
            <a:r>
              <a:rPr lang="ja-JP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主要好處： 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有助促進懷孕期間的健康</a:t>
            </a: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含有十種維他命及七種礦物質</a:t>
            </a: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有助維持健康的皮膚與毛髮</a:t>
            </a: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含有精選的活性維他命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B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群，確保能被身體充分利用</a:t>
            </a: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孕婦攝取適量葉酸可有助減少胎兒腦部或脊髓缺陷的風險</a:t>
            </a:r>
          </a:p>
          <a:p>
            <a:pPr algn="l" defTabSz="1218895">
              <a:lnSpc>
                <a:spcPct val="100000"/>
              </a:lnSpc>
              <a:spcBef>
                <a:spcPts val="0"/>
              </a:spcBef>
            </a:pPr>
            <a:endParaRPr lang="en-US" sz="2933" dirty="0">
              <a:solidFill>
                <a:prstClr val="black"/>
              </a:solidFill>
              <a:latin typeface="Calibri" pitchFamily="34" charset="0"/>
              <a:ea typeface="華康儷中黑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75" y="1962109"/>
            <a:ext cx="4801520" cy="48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ja-JP" altLang="en-US" sz="4799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據美國婦產科學院</a:t>
            </a:r>
            <a:endParaRPr lang="en-US" sz="4799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4734" y="1962109"/>
            <a:ext cx="7640882" cy="2279480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625154">
              <a:lnSpc>
                <a:spcPct val="100000"/>
              </a:lnSpc>
              <a:spcBef>
                <a:spcPts val="0"/>
              </a:spcBef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懷孕婦女需要更多：</a:t>
            </a:r>
          </a:p>
          <a:p>
            <a:pPr algn="l" defTabSz="1625154">
              <a:lnSpc>
                <a:spcPct val="100000"/>
              </a:lnSpc>
              <a:spcBef>
                <a:spcPts val="0"/>
              </a:spcBef>
            </a:pP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鈣質－至少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1,000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毫克</a:t>
            </a: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葉酸－每日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600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微克 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vs. 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每日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400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微克 </a:t>
            </a: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鐵質－每日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27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毫克 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vs. 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每日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18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毫克 </a:t>
            </a: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蛋白質－懷孕期需要更多</a:t>
            </a:r>
          </a:p>
          <a:p>
            <a:pPr algn="l" defTabSz="1218895">
              <a:lnSpc>
                <a:spcPct val="100000"/>
              </a:lnSpc>
              <a:spcBef>
                <a:spcPts val="0"/>
              </a:spcBef>
            </a:pPr>
            <a:endParaRPr lang="en-US" sz="2933" dirty="0">
              <a:solidFill>
                <a:prstClr val="black"/>
              </a:solidFill>
              <a:latin typeface="Calibri" pitchFamily="34" charset="0"/>
              <a:ea typeface="華康儷中黑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75" y="1962109"/>
            <a:ext cx="4801520" cy="48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0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838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2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19" indent="-457019" defTabSz="1218326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19" indent="-457019" defTabSz="1218326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19" indent="-457019" defTabSz="1218326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19" indent="-457019" defTabSz="1218326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458" y="280223"/>
            <a:ext cx="697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26"/>
            <a:r>
              <a:rPr lang="en-US" sz="1600" dirty="0">
                <a:solidFill>
                  <a:prstClr val="black"/>
                </a:solidFill>
                <a:latin typeface="Calibri"/>
                <a:ea typeface="華康儷中黑"/>
              </a:rPr>
              <a:t>Source: http://perinatology.com/Reference/RDApregnancy.htm</a:t>
            </a:r>
          </a:p>
          <a:p>
            <a:pPr defTabSz="1218326"/>
            <a:endParaRPr lang="en-US" sz="1600" dirty="0">
              <a:solidFill>
                <a:prstClr val="black"/>
              </a:solidFill>
              <a:latin typeface="Calibri"/>
              <a:ea typeface="華康儷中黑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457" y="8037523"/>
            <a:ext cx="1399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26"/>
            <a:r>
              <a:rPr lang="en-US" sz="1600" dirty="0">
                <a:solidFill>
                  <a:prstClr val="black"/>
                </a:solidFill>
                <a:latin typeface="Calibri"/>
                <a:ea typeface="華康儷中黑"/>
              </a:rPr>
              <a:t>UL = The maximum level of daily nutrient intake that is likely to pose no risk of adverse effects.</a:t>
            </a:r>
          </a:p>
          <a:p>
            <a:pPr defTabSz="1218326"/>
            <a:r>
              <a:rPr lang="en-US" sz="1600" dirty="0">
                <a:solidFill>
                  <a:prstClr val="black"/>
                </a:solidFill>
                <a:latin typeface="Calibri"/>
                <a:ea typeface="華康儷中黑"/>
              </a:rPr>
              <a:t>ND = Not determinable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4399" y="634785"/>
          <a:ext cx="11369890" cy="537391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83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8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營養素</a:t>
                      </a:r>
                      <a:endParaRPr lang="zh-HK" sz="2400" b="1" i="0" dirty="0">
                        <a:solidFill>
                          <a:srgbClr val="FFFFFF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產品</a:t>
                      </a:r>
                      <a:r>
                        <a:rPr lang="zh-HK" altLang="en-US" sz="2400" dirty="0"/>
                        <a:t>含量</a:t>
                      </a:r>
                      <a:endParaRPr lang="zh-HK" sz="2400" b="1" i="0" dirty="0">
                        <a:solidFill>
                          <a:srgbClr val="FFFFFF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建議攝取量</a:t>
                      </a:r>
                      <a:endParaRPr lang="zh-HK" sz="2400" b="1" i="0" dirty="0">
                        <a:solidFill>
                          <a:srgbClr val="FFFFFF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維他命B1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3毫克</a:t>
                      </a:r>
                      <a:endParaRPr lang="zh-HK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1.4毫克；UL = 不可確定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維他命B2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3毫克</a:t>
                      </a:r>
                      <a:endParaRPr lang="zh-HK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1.4毫克；UL = 不可確定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維他命B6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/>
                        <a:t>4</a:t>
                      </a:r>
                      <a:r>
                        <a:rPr lang="zh-HK" altLang="en-US" sz="2400" dirty="0"/>
                        <a:t>毫克</a:t>
                      </a:r>
                      <a:endParaRPr lang="zh-HK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1.9毫克；UL = 100毫克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維他命B12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12微克</a:t>
                      </a:r>
                      <a:endParaRPr lang="zh-HK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2.6毫克；UL = 不可確定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維他命C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120毫克</a:t>
                      </a:r>
                      <a:endParaRPr lang="zh-HK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85毫克；UL = 2,000毫克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維他命D3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1000</a:t>
                      </a:r>
                      <a:r>
                        <a:rPr lang="zh-HK" altLang="en-US" sz="2400" dirty="0"/>
                        <a:t>國際單位</a:t>
                      </a:r>
                      <a:endParaRPr lang="zh-HK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200 IU；UL = 2000 IU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維他命E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30</a:t>
                      </a:r>
                      <a:r>
                        <a:rPr lang="zh-HK" altLang="en-US" sz="2400" dirty="0"/>
                        <a:t>國際單位</a:t>
                      </a:r>
                      <a:endParaRPr lang="zh-HK" altLang="en-US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22.5 IU；UL = 1,500 IU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葉酸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810微克</a:t>
                      </a:r>
                      <a:endParaRPr lang="zh-HK" sz="2400" b="0" i="0" dirty="0">
                        <a:solidFill>
                          <a:srgbClr val="00B05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600毫克；UL = 1,000毫克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鈣質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150毫克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sz="2400" dirty="0"/>
                        <a:t>1,000毫克；UL = 2,500毫克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538">
                <a:tc>
                  <a:txBody>
                    <a:bodyPr/>
                    <a:lstStyle/>
                    <a:p>
                      <a:r>
                        <a:rPr lang="zh-HK" sz="2400" dirty="0"/>
                        <a:t>鐵質 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20毫克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sz="2400" dirty="0"/>
                        <a:t>27毫克；UL = 45毫克</a:t>
                      </a:r>
                      <a:endParaRPr lang="zh-HK" sz="2400" b="0" i="0" dirty="0">
                        <a:solidFill>
                          <a:srgbClr val="000000"/>
                        </a:solidFill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4714" y="6008695"/>
            <a:ext cx="1049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altLang="zh-HK" sz="2000" dirty="0">
                <a:solidFill>
                  <a:srgbClr val="8064A2">
                    <a:lumMod val="75000"/>
                  </a:srgbClr>
                </a:solidFill>
                <a:latin typeface="Calibri" pitchFamily="34" charset="0"/>
                <a:ea typeface="微軟正黑體" panose="020B0604030504040204" pitchFamily="34" charset="-120"/>
              </a:rPr>
              <a:t>UL = </a:t>
            </a:r>
            <a:r>
              <a:rPr lang="zh-HK" altLang="en-US" sz="2000" dirty="0">
                <a:solidFill>
                  <a:srgbClr val="8064A2">
                    <a:lumMod val="75000"/>
                  </a:srgbClr>
                </a:solidFill>
                <a:latin typeface="Calibri" pitchFamily="34" charset="0"/>
                <a:ea typeface="微軟正黑體" panose="020B0604030504040204" pitchFamily="34" charset="-120"/>
              </a:rPr>
              <a:t>不構成負面影響的每日所需營養素最高攝取量</a:t>
            </a:r>
          </a:p>
          <a:p>
            <a:pPr defTabSz="1218355"/>
            <a:r>
              <a:rPr lang="en-US" altLang="zh-HK" sz="2000" dirty="0">
                <a:solidFill>
                  <a:srgbClr val="8064A2">
                    <a:lumMod val="75000"/>
                  </a:srgbClr>
                </a:solidFill>
                <a:latin typeface="Calibri" pitchFamily="34" charset="0"/>
                <a:ea typeface="微軟正黑體" panose="020B0604030504040204" pitchFamily="34" charset="-120"/>
              </a:rPr>
              <a:t>ND = </a:t>
            </a:r>
            <a:r>
              <a:rPr lang="zh-HK" altLang="en-US" sz="2000" dirty="0">
                <a:solidFill>
                  <a:srgbClr val="8064A2">
                    <a:lumMod val="75000"/>
                  </a:srgbClr>
                </a:solidFill>
                <a:latin typeface="Calibri" pitchFamily="34" charset="0"/>
                <a:ea typeface="微軟正黑體" panose="020B0604030504040204" pitchFamily="34" charset="-120"/>
              </a:rPr>
              <a:t>不可確定</a:t>
            </a:r>
          </a:p>
        </p:txBody>
      </p:sp>
    </p:spTree>
    <p:extLst>
      <p:ext uri="{BB962C8B-B14F-4D97-AF65-F5344CB8AC3E}">
        <p14:creationId xmlns:p14="http://schemas.microsoft.com/office/powerpoint/2010/main" val="257460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0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zh-TW" altLang="en-US" sz="4799" dirty="0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懷孕期間的消化問題</a:t>
            </a:r>
            <a:endParaRPr lang="en-US" sz="4799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735" y="1962109"/>
            <a:ext cx="9135100" cy="3371891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625154">
              <a:lnSpc>
                <a:spcPct val="100000"/>
              </a:lnSpc>
              <a:spcBef>
                <a:spcPts val="0"/>
              </a:spcBef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如消化不良，胃灼熱，便秘和多氣：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荷爾蒙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水平可以影響消化，減慢腸蠕動</a:t>
            </a:r>
            <a:endParaRPr lang="en-US" altLang="zh-TW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鐵質補充品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較慢的消化系統可導致氣體積聚</a:t>
            </a:r>
            <a:endParaRPr lang="en-US" altLang="zh-TW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當胃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酸</a:t>
            </a:r>
            <a:r>
              <a:rPr lang="zh-TW" altLang="en-US" sz="3199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倒流回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食道時會發生胃灼熱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457086" indent="-457086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進食大餐及進食後躺下也會導致胃灼熱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595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0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7882" y="457974"/>
            <a:ext cx="8938472" cy="1142702"/>
          </a:xfrm>
        </p:spPr>
        <p:txBody>
          <a:bodyPr>
            <a:noAutofit/>
          </a:bodyPr>
          <a:lstStyle/>
          <a:p>
            <a:r>
              <a:rPr lang="en-US" sz="4799" dirty="0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ISOTONIX®</a:t>
            </a:r>
            <a:r>
              <a:rPr lang="zh-TW" altLang="en-US" sz="4799" dirty="0">
                <a:solidFill>
                  <a:srgbClr val="7030A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消化酵素沖飲</a:t>
            </a:r>
            <a:endParaRPr lang="en-US" sz="4799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4736" y="1962109"/>
            <a:ext cx="7211721" cy="2279480"/>
          </a:xfrm>
          <a:prstGeom prst="rect">
            <a:avLst/>
          </a:prstGeom>
        </p:spPr>
        <p:txBody>
          <a:bodyPr vert="horz" lIns="121875" tIns="60941" rIns="121875" bIns="6094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625154">
              <a:lnSpc>
                <a:spcPct val="100000"/>
              </a:lnSpc>
              <a:spcBef>
                <a:spcPts val="0"/>
              </a:spcBef>
            </a:pPr>
            <a:r>
              <a:rPr lang="ja-JP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主要好處：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609433" indent="-609433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支援消化健康</a:t>
            </a:r>
            <a:endParaRPr lang="en-US" altLang="ja-JP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609433" indent="-609433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支援食物代謝，提升營養價值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609433" indent="-609433" algn="l" defTabSz="16251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由 </a:t>
            </a:r>
            <a:r>
              <a:rPr lang="en-US" altLang="zh-TW" sz="3199" dirty="0" err="1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DigeZyme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™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（澱粉酵素、蛋白酵素、纖維酵素、乳糖酵素及脂肪酵素混合配方）、</a:t>
            </a:r>
            <a:r>
              <a:rPr lang="en-US" altLang="zh-TW" sz="3199" dirty="0" err="1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Lactospore</a:t>
            </a:r>
            <a:r>
              <a:rPr lang="en-US" altLang="zh-TW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™</a:t>
            </a:r>
            <a:r>
              <a:rPr lang="zh-TW" altLang="en-US" sz="3199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（芽孢乳酸菌）與蔗糖酵素組合製成</a:t>
            </a:r>
            <a:endParaRPr lang="en-US" sz="3199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80" y="1712621"/>
            <a:ext cx="5144487" cy="5144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253" y="6374633"/>
            <a:ext cx="883038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1333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*</a:t>
            </a:r>
            <a:r>
              <a:rPr lang="en-US" sz="1333" dirty="0" err="1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DigeZyme</a:t>
            </a:r>
            <a:r>
              <a:rPr lang="en-US" sz="1333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™</a:t>
            </a:r>
            <a:r>
              <a:rPr lang="ja-JP" altLang="en-US" sz="1333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及 </a:t>
            </a:r>
            <a:r>
              <a:rPr lang="en-US" sz="1333" dirty="0" err="1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Lactospore</a:t>
            </a:r>
            <a:r>
              <a:rPr lang="en-US" sz="1333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™</a:t>
            </a:r>
            <a:r>
              <a:rPr lang="ja-JP" altLang="en-US" sz="1333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是 </a:t>
            </a:r>
            <a:r>
              <a:rPr lang="en-US" sz="1333" dirty="0" err="1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Sabinsa</a:t>
            </a:r>
            <a:r>
              <a:rPr lang="en-US" sz="1333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Corporation </a:t>
            </a:r>
            <a:r>
              <a:rPr lang="ja-JP" altLang="en-US" sz="1333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的商標。</a:t>
            </a:r>
            <a:r>
              <a:rPr lang="en-US" sz="1333" dirty="0">
                <a:solidFill>
                  <a:prstClr val="black"/>
                </a:solidFill>
                <a:latin typeface="Calibri"/>
                <a:ea typeface="華康儷中黑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85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837" y="894"/>
            <a:ext cx="2850579" cy="6856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795" y="2628990"/>
            <a:ext cx="6094413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Calcium – at least 1,000 mg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Folic Acid – 600 µg/day vs. 400 µg/day 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Iron – 27 mg/day vs. 18 mg/day</a:t>
            </a:r>
          </a:p>
          <a:p>
            <a:pPr marL="457030" indent="-457030" defTabSz="1218355">
              <a:buFont typeface="Arial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Calibri"/>
                <a:ea typeface="華康儷中黑"/>
              </a:rPr>
              <a:t>Protein – more is needed during pregnancy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3163" y="84709"/>
            <a:ext cx="7507395" cy="7508807"/>
            <a:chOff x="0" y="285750"/>
            <a:chExt cx="7040016" cy="704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67716" y="580101"/>
              <a:ext cx="6972300" cy="6746989"/>
              <a:chOff x="152400" y="691124"/>
              <a:chExt cx="6972300" cy="674698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722988"/>
                <a:ext cx="6972300" cy="67151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3107" y="691124"/>
                <a:ext cx="769399" cy="441995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750"/>
              <a:ext cx="6453188" cy="37055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610556" y="5548158"/>
            <a:ext cx="4579856" cy="140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355"/>
            <a:r>
              <a:rPr lang="en-US" sz="1066" dirty="0">
                <a:solidFill>
                  <a:prstClr val="black"/>
                </a:solidFill>
                <a:latin typeface="Calibri"/>
                <a:ea typeface="華康儷中黑"/>
              </a:rPr>
              <a:t>Source: https://www.hk01.com/%E5%8D%B3%E6%99%82%E5%9C%8B%E9%9A%9B/213131/%E7%BE%8E%E5%9C%8B%E7%A0%94%E7%A9%B6-%E5%AD%95%E5%A9%A6%E8%85%B8%E9%81%93%E8%8F%8C%E7%BE%A4%E5%B0%8D%E5%85%92%E7%AB%A5%E6%82%A3%E8%87%AA%E9%96%89%E7%97%87%E9%A2%A8%E9%9A%AA%E6%9C%89%E6%B1%BA%E5%AE%9A%E6%80%A7%E5%BD%B1%E9%9F%BF</a:t>
            </a:r>
          </a:p>
          <a:p>
            <a:pPr defTabSz="1218355"/>
            <a:endParaRPr lang="en-US" sz="1066" dirty="0">
              <a:solidFill>
                <a:prstClr val="black"/>
              </a:solidFill>
              <a:latin typeface="Calibri"/>
              <a:ea typeface="華康儷中黑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375" y="3835295"/>
            <a:ext cx="7283549" cy="11173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55"/>
            <a:endParaRPr lang="en-US" sz="2399">
              <a:solidFill>
                <a:prstClr val="white"/>
              </a:solidFill>
              <a:latin typeface="Calibri"/>
              <a:ea typeface="華康儷中黑"/>
            </a:endParaRPr>
          </a:p>
        </p:txBody>
      </p:sp>
    </p:spTree>
    <p:extLst>
      <p:ext uri="{BB962C8B-B14F-4D97-AF65-F5344CB8AC3E}">
        <p14:creationId xmlns:p14="http://schemas.microsoft.com/office/powerpoint/2010/main" val="114205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588934" y="236755"/>
            <a:ext cx="7920889" cy="1211574"/>
          </a:xfrm>
          <a:prstGeom prst="rect">
            <a:avLst/>
          </a:prstGeom>
        </p:spPr>
        <p:txBody>
          <a:bodyPr vert="horz" lIns="121864" tIns="60932" rIns="121864" bIns="60932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433"/>
            <a:r>
              <a:rPr lang="ja-JP" altLang="en-US" sz="4799" i="1" dirty="0">
                <a:solidFill>
                  <a:srgbClr val="A8ADE4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Florence"/>
              </a:rPr>
              <a:t>全面的產品系列</a:t>
            </a:r>
            <a:endParaRPr lang="en-US" sz="4799" i="1" dirty="0">
              <a:solidFill>
                <a:srgbClr val="A8ADE4"/>
              </a:solidFill>
              <a:latin typeface="Calibri" panose="020F0502020204030204" pitchFamily="34" charset="0"/>
              <a:ea typeface="微軟正黑體" panose="020B0604030504040204" pitchFamily="34" charset="-120"/>
              <a:cs typeface="Florenc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8066" y="894"/>
            <a:ext cx="3092350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61" y="5685684"/>
            <a:ext cx="851433" cy="872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61" y="1122877"/>
            <a:ext cx="8593536" cy="57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9310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華康儷中黑"/>
        <a:cs typeface=""/>
      </a:majorFont>
      <a:minorFont>
        <a:latin typeface="Calibri"/>
        <a:ea typeface="華康儷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953</Words>
  <Application>Microsoft Office PowerPoint</Application>
  <PresentationFormat>Widescreen</PresentationFormat>
  <Paragraphs>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Florence</vt:lpstr>
      <vt:lpstr>微軟正黑體</vt:lpstr>
      <vt:lpstr>華康儷中黑</vt:lpstr>
      <vt:lpstr>Arial</vt:lpstr>
      <vt:lpstr>Calibri</vt:lpstr>
      <vt:lpstr>Calibri Light</vt:lpstr>
      <vt:lpstr>Gill Sans MT</vt:lpstr>
      <vt:lpstr>8_Office Theme</vt:lpstr>
      <vt:lpstr>9_Office Theme</vt:lpstr>
      <vt:lpstr>10_Office Theme</vt:lpstr>
      <vt:lpstr>7_Office Theme</vt:lpstr>
      <vt:lpstr>PowerPoint Presentation</vt:lpstr>
      <vt:lpstr>PowerPoint Presentation</vt:lpstr>
      <vt:lpstr>ISOTONIX®孕婦綜合維他命沖飲</vt:lpstr>
      <vt:lpstr>據美國婦產科學院</vt:lpstr>
      <vt:lpstr>PowerPoint Presentation</vt:lpstr>
      <vt:lpstr>懷孕期間的消化問題</vt:lpstr>
      <vt:lpstr>ISOTONIX®消化酵素沖飲</vt:lpstr>
      <vt:lpstr>PowerPoint Presentation</vt:lpstr>
      <vt:lpstr>PowerPoint Presentation</vt:lpstr>
      <vt:lpstr>DNA MIRACLES®奇妙系列益生菌</vt:lpstr>
      <vt:lpstr>DNA MIRACLES®天然抗敏護膚膏、 舒緩膏、潤膚乳液</vt:lpstr>
      <vt:lpstr>DNA MIRACLES ISOTONIX OPC-3沖飲、免疫力沖飲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Echo Chan</dc:creator>
  <cp:lastModifiedBy>Echo Chan</cp:lastModifiedBy>
  <cp:revision>1</cp:revision>
  <dcterms:created xsi:type="dcterms:W3CDTF">2018-10-22T10:04:03Z</dcterms:created>
  <dcterms:modified xsi:type="dcterms:W3CDTF">2018-10-22T10:08:12Z</dcterms:modified>
</cp:coreProperties>
</file>